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354" r:id="rId4"/>
    <p:sldId id="355" r:id="rId5"/>
    <p:sldId id="294" r:id="rId6"/>
    <p:sldId id="342" r:id="rId7"/>
    <p:sldId id="356" r:id="rId8"/>
    <p:sldId id="357" r:id="rId9"/>
    <p:sldId id="343" r:id="rId10"/>
    <p:sldId id="358" r:id="rId11"/>
    <p:sldId id="361" r:id="rId12"/>
    <p:sldId id="362" r:id="rId13"/>
    <p:sldId id="359" r:id="rId14"/>
    <p:sldId id="341" r:id="rId15"/>
    <p:sldId id="363" r:id="rId16"/>
    <p:sldId id="364" r:id="rId17"/>
    <p:sldId id="365" r:id="rId18"/>
    <p:sldId id="366" r:id="rId19"/>
    <p:sldId id="367" r:id="rId20"/>
    <p:sldId id="368" r:id="rId21"/>
    <p:sldId id="369" r:id="rId22"/>
    <p:sldId id="370" r:id="rId23"/>
    <p:sldId id="371" r:id="rId24"/>
    <p:sldId id="372" r:id="rId25"/>
    <p:sldId id="373" r:id="rId26"/>
    <p:sldId id="374" r:id="rId27"/>
    <p:sldId id="375" r:id="rId28"/>
    <p:sldId id="376" r:id="rId29"/>
    <p:sldId id="377" r:id="rId30"/>
    <p:sldId id="378" r:id="rId31"/>
    <p:sldId id="347" r:id="rId32"/>
    <p:sldId id="383" r:id="rId33"/>
    <p:sldId id="379" r:id="rId34"/>
    <p:sldId id="380" r:id="rId35"/>
    <p:sldId id="381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343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50" autoAdjust="0"/>
    <p:restoredTop sz="91344" autoAdjust="0"/>
  </p:normalViewPr>
  <p:slideViewPr>
    <p:cSldViewPr snapToGrid="0">
      <p:cViewPr>
        <p:scale>
          <a:sx n="99" d="100"/>
          <a:sy n="99" d="100"/>
        </p:scale>
        <p:origin x="600" y="696"/>
      </p:cViewPr>
      <p:guideLst/>
    </p:cSldViewPr>
  </p:slideViewPr>
  <p:outlineViewPr>
    <p:cViewPr>
      <p:scale>
        <a:sx n="33" d="100"/>
        <a:sy n="33" d="100"/>
      </p:scale>
      <p:origin x="0" y="-2481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29224-208C-4A77-8DA3-E16D67A16EDB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CD1EAA-F5D4-4105-B1DA-C2C742AE8A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22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769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一次匿名令牌是匿名凭证的优化轻量级版本，属性是随机选择的消息。因此，与匿名凭据不同，一次性令牌不会嵌入任何有意义的数据。所以如果没有信任建立，它们就无法向客户签发出，特别是当它们用于访问控制时。</a:t>
            </a:r>
            <a:endParaRPr kumimoji="1" lang="en-US" altLang="zh-CN" dirty="0"/>
          </a:p>
          <a:p>
            <a:r>
              <a:rPr lang="en-US" altLang="zh-CN" b="0" i="0" dirty="0">
                <a:solidFill>
                  <a:srgbClr val="1D2129"/>
                </a:solidFill>
                <a:effectLst/>
                <a:latin typeface="Arial" panose="020B0604020202020204" pitchFamily="34" charset="0"/>
              </a:rPr>
              <a:t>CAPTCHA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Arial" panose="020B0604020202020204" pitchFamily="34" charset="0"/>
              </a:rPr>
              <a:t>被引入作为人类证明，解决它们被认为是一个信任信号。但是要求解决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Arial" panose="020B0604020202020204" pitchFamily="34" charset="0"/>
              </a:rPr>
              <a:t>CAPTCHA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Arial" panose="020B0604020202020204" pitchFamily="34" charset="0"/>
              </a:rPr>
              <a:t>对诚实用户的成本很高。</a:t>
            </a:r>
            <a:endParaRPr lang="en-US" altLang="zh-CN" b="0" i="0" dirty="0">
              <a:solidFill>
                <a:srgbClr val="1D2129"/>
              </a:solidFill>
              <a:effectLst/>
              <a:latin typeface="Arial" panose="020B0604020202020204" pitchFamily="34" charset="0"/>
            </a:endParaRPr>
          </a:p>
          <a:p>
            <a:r>
              <a:rPr kumimoji="1" lang="zh-CN" altLang="en-US" dirty="0"/>
              <a:t>由于令牌的可迁移意味着将已建立的信任与它们一起转移，如果不防止匿名令牌的可转移，用户隐私的需求可以很容易地被滥用。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136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匿名性的意义在于，除了经过验证的谓词外，不会透露更多的属性信息，也不会提供发布和显示会话之间的可链接信息。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715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2D6EF-7EC5-F69B-233B-575435CEC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326982A-D47D-9E7C-9064-7393E758CD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75826DB-1064-695F-084B-6F41A8029C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3BEB7F-00E4-B233-F3E8-9A7C70A69C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973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7488A-D0B8-748B-7E59-3B3D56664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3C28CBB-3EBB-D7CE-E90A-CB578FC86F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513BAF7-70A6-2D74-238A-0EC18EC6B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F56F3E-EFEA-E7AA-9564-956C7D09B3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4034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 </a:t>
            </a:r>
            <a:r>
              <a:rPr lang="en-US" altLang="zh-CN" dirty="0"/>
              <a:t>MAC </a:t>
            </a:r>
            <a:r>
              <a:rPr lang="zh-CN" altLang="en-US" dirty="0"/>
              <a:t>验证消息完整性的具体过程是：假设通信双方 </a:t>
            </a:r>
            <a:r>
              <a:rPr lang="en-US" altLang="zh-CN" dirty="0"/>
              <a:t>A </a:t>
            </a:r>
            <a:r>
              <a:rPr lang="zh-CN" altLang="en-US" dirty="0"/>
              <a:t>和 </a:t>
            </a:r>
            <a:r>
              <a:rPr lang="en-US" altLang="zh-CN" dirty="0"/>
              <a:t>B </a:t>
            </a:r>
            <a:r>
              <a:rPr lang="zh-CN" altLang="en-US" dirty="0"/>
              <a:t>共享密钥 </a:t>
            </a:r>
            <a:r>
              <a:rPr lang="en-US" altLang="zh-CN" dirty="0"/>
              <a:t>K</a:t>
            </a:r>
            <a:r>
              <a:rPr lang="zh-CN" altLang="en-US" dirty="0"/>
              <a:t>，</a:t>
            </a:r>
            <a:r>
              <a:rPr lang="en-US" altLang="zh-CN" dirty="0"/>
              <a:t>A</a:t>
            </a:r>
            <a:r>
              <a:rPr lang="zh-CN" altLang="en-US" dirty="0"/>
              <a:t>用消息认证码算法将 </a:t>
            </a:r>
            <a:r>
              <a:rPr lang="en-US" altLang="zh-CN" dirty="0"/>
              <a:t>K </a:t>
            </a:r>
            <a:r>
              <a:rPr lang="zh-CN" altLang="en-US" dirty="0"/>
              <a:t>和消息 </a:t>
            </a:r>
            <a:r>
              <a:rPr lang="en-US" altLang="zh-CN" dirty="0"/>
              <a:t>M </a:t>
            </a:r>
            <a:r>
              <a:rPr lang="zh-CN" altLang="en-US" dirty="0"/>
              <a:t>计算出消息验证码 </a:t>
            </a:r>
            <a:r>
              <a:rPr lang="en-US" altLang="zh-CN" dirty="0"/>
              <a:t>Mac</a:t>
            </a:r>
            <a:r>
              <a:rPr lang="zh-CN" altLang="en-US" dirty="0"/>
              <a:t>，然后将 </a:t>
            </a:r>
            <a:r>
              <a:rPr lang="en-US" altLang="zh-CN" dirty="0"/>
              <a:t>Mac </a:t>
            </a:r>
            <a:r>
              <a:rPr lang="zh-CN" altLang="en-US" dirty="0"/>
              <a:t>和 </a:t>
            </a:r>
            <a:r>
              <a:rPr lang="en-US" altLang="zh-CN" dirty="0"/>
              <a:t>M </a:t>
            </a:r>
            <a:r>
              <a:rPr lang="zh-CN" altLang="en-US" dirty="0"/>
              <a:t>一起发送给 </a:t>
            </a:r>
            <a:r>
              <a:rPr lang="en-US" altLang="zh-CN" dirty="0"/>
              <a:t>B</a:t>
            </a:r>
            <a:r>
              <a:rPr lang="zh-CN" altLang="en-US" dirty="0"/>
              <a:t>。</a:t>
            </a:r>
            <a:r>
              <a:rPr lang="en-US" altLang="zh-CN" dirty="0"/>
              <a:t>B </a:t>
            </a:r>
            <a:r>
              <a:rPr lang="zh-CN" altLang="en-US" dirty="0"/>
              <a:t>接收到 </a:t>
            </a:r>
            <a:r>
              <a:rPr lang="en-US" altLang="zh-CN" dirty="0"/>
              <a:t>Mac </a:t>
            </a:r>
            <a:r>
              <a:rPr lang="zh-CN" altLang="en-US" dirty="0"/>
              <a:t>和 </a:t>
            </a:r>
            <a:r>
              <a:rPr lang="en-US" altLang="zh-CN" dirty="0"/>
              <a:t>M </a:t>
            </a:r>
            <a:r>
              <a:rPr lang="zh-CN" altLang="en-US" dirty="0"/>
              <a:t>后，利用 </a:t>
            </a:r>
            <a:r>
              <a:rPr lang="en-US" altLang="zh-CN" dirty="0"/>
              <a:t>M </a:t>
            </a:r>
            <a:r>
              <a:rPr lang="zh-CN" altLang="en-US" dirty="0"/>
              <a:t>和 </a:t>
            </a:r>
            <a:r>
              <a:rPr lang="en-US" altLang="zh-CN" dirty="0"/>
              <a:t>K </a:t>
            </a:r>
            <a:r>
              <a:rPr lang="zh-CN" altLang="en-US" dirty="0"/>
              <a:t>计算出新的验证码 </a:t>
            </a:r>
            <a:r>
              <a:rPr lang="en-US" altLang="zh-CN" dirty="0"/>
              <a:t>Mac*</a:t>
            </a:r>
            <a:r>
              <a:rPr lang="zh-CN" altLang="en-US" dirty="0"/>
              <a:t>，若 </a:t>
            </a:r>
            <a:r>
              <a:rPr lang="en-US" altLang="zh-CN" dirty="0"/>
              <a:t>Mac*</a:t>
            </a:r>
            <a:r>
              <a:rPr lang="zh-CN" altLang="en-US" dirty="0"/>
              <a:t>和</a:t>
            </a:r>
            <a:r>
              <a:rPr lang="en-US" altLang="zh-CN" dirty="0"/>
              <a:t>Mac </a:t>
            </a:r>
            <a:r>
              <a:rPr lang="zh-CN" altLang="en-US" dirty="0"/>
              <a:t>相等则验证成功，证明消息未被篡改。由于攻击者没有密钥 </a:t>
            </a:r>
            <a:r>
              <a:rPr lang="en-US" altLang="zh-CN" dirty="0"/>
              <a:t>K</a:t>
            </a:r>
            <a:r>
              <a:rPr lang="zh-CN" altLang="en-US" dirty="0"/>
              <a:t>，攻击者修改了消息内容后无法计算出相应的消息验证码，因此 </a:t>
            </a:r>
            <a:r>
              <a:rPr lang="en-US" altLang="zh-CN" dirty="0"/>
              <a:t>B </a:t>
            </a:r>
            <a:r>
              <a:rPr lang="zh-CN" altLang="en-US" dirty="0"/>
              <a:t>就能够发现消息完整性遭到破坏。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813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AB6A1-A4D3-E93F-56EF-531B39549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1F4830E-115C-5EA3-B8E8-49C20125CB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735F47B-490E-5D42-7EE1-666C4AA190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A6E56A-F555-ECB1-311D-FCAA7B027F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797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8A04B-1C3F-EC9E-7E50-E2A76AB13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73E4F42-FA11-AB89-DFA5-191D6287A0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81B0559-608F-B6A7-295D-001F04E0D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26EFFC-6366-9C39-E989-91598E9DDD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142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B104E-1BB7-D397-00A6-EAAE94522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2EA7B60-D790-1D9B-824B-A8B553EB8A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C37D36D-5234-B139-9259-FA52B88B3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FB1181-2ED3-442E-A31E-58032514B2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640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29B249-B5FE-4220-8C5D-F05258F09A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39A2E0E-0760-45B7-8741-2B5D6C64A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62674C-F003-41E6-86CB-E1F4C7854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2F09-BD21-4361-B330-F65531FF0FE5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D04D44-3484-469F-A3FA-DD63FCE85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4BD9A7-F165-44FF-82BB-F650E6E24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FB49-D2CE-48AF-BB32-0A148940E3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702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03B3F4-D01A-414E-9CE8-184078E8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252A7F6-5B3F-4348-8E49-59B1C0D271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431B38-037E-4693-BA81-D406726BE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2F09-BD21-4361-B330-F65531FF0FE5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D96DE6-67D3-4FDA-AA04-2C64D8E4F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414C29-8CC4-41BD-A730-22B0FBF09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FB49-D2CE-48AF-BB32-0A148940E3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537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8FE0164-63A5-432C-B42E-30D4320918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DDA7F04-A628-49DF-8FAB-37F51C3E17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8ECB7A-71CC-4C64-8B3A-F656DCE72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2F09-BD21-4361-B330-F65531FF0FE5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FE7C6B-B419-4177-94C5-7463E1DB8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E1D7D4-9171-4CB3-91DF-3653F5F57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FB49-D2CE-48AF-BB32-0A148940E3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804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96474E-CC88-4E91-A1E6-C153A8BC4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C47F71-317B-4F26-B19C-88BAF7476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1BC5AB-43E7-4DAB-8DF3-4F4022822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2F09-BD21-4361-B330-F65531FF0FE5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2CD6CD-8DB9-4F0D-B2C4-2617D3DB8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A9BE2B-45BA-4D7C-B180-C10A293BC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FB49-D2CE-48AF-BB32-0A148940E3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31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6763A4-27D2-4B12-9592-037D0ABD5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E99CAE-40AB-46BF-B5DD-4E2B68781B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5D3025-1799-45F5-BF87-07E117E37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2F09-BD21-4361-B330-F65531FF0FE5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95A58A-B6C3-4644-9895-B829BBF13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2C621C-490F-47A4-9D1B-2250A8152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FB49-D2CE-48AF-BB32-0A148940E3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2337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5960BA-1865-4F57-9B34-D707E754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01FE5D-A9EC-47E3-948B-EB460F4D7E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66C81B-1672-4EC3-A626-F053B02B9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06CA0D-BEE5-4A89-B3C1-1603AA995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2F09-BD21-4361-B330-F65531FF0FE5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E02042F-404F-4C3C-AE31-F0D190EE9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FE14B17-8E72-4620-892F-DB9D5D43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FB49-D2CE-48AF-BB32-0A148940E3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29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FA7240-F923-4474-BECE-1B3726633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4BDE42-A8C3-4A9C-8B50-32A51B9D1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428AA5-3219-4BAD-92A2-EE7C4D5450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D730AD0-901E-49F4-BD78-EBCC372AB0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A65C4CC-A7D2-4925-98A1-2DC2F9539E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A41AA71-8DCB-4FC2-B224-478B38556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2F09-BD21-4361-B330-F65531FF0FE5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76163E-3A6F-4B8F-8AC1-3F7E79FAC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78B640C-2EFB-4AAA-899A-33D1ABD21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FB49-D2CE-48AF-BB32-0A148940E3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779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D47652-A0E4-4B5D-AAAF-EC15F6C76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76B81EE-7AFE-4EAE-9E63-286BCDCC5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2F09-BD21-4361-B330-F65531FF0FE5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51414F5-6B8E-493B-89F5-51E093992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BCBCFB1-E417-4536-9F07-932B7F2B8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FB49-D2CE-48AF-BB32-0A148940E3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05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666130C-866B-43A4-AD99-2D5A32D9C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2F09-BD21-4361-B330-F65531FF0FE5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F290CF9-3FFB-4EDD-A49C-6BE7CD1A5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6CF9F9-6662-428F-8DE2-2CBB2EC9A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FB49-D2CE-48AF-BB32-0A148940E3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36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53991C-7657-4451-B848-DA382364B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ED4719-63F1-4A96-ABC9-F5C2D4A77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5BE62C6-B4DB-489E-8A59-440E5F5AB3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77C0DE-7412-46EA-AB6E-F36BB3ECA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2F09-BD21-4361-B330-F65531FF0FE5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5395D24-BFCA-4682-A559-7FF1113FB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630B495-647B-418C-B982-FD521709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FB49-D2CE-48AF-BB32-0A148940E3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951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B704C8-31D9-4F4F-8EF9-0B396C6B1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C41C1EE-1DC4-4BBC-B82A-F3F3ED6866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E3ADDA-0F1E-41ED-8803-EE035DF346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3B28452-109E-48CF-A221-DD5342AEE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2F09-BD21-4361-B330-F65531FF0FE5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EBA4BD-4851-4E15-A7C4-14B71477F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2A0BC1-38D6-4DDB-99BC-C87A9EFF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FB49-D2CE-48AF-BB32-0A148940E3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815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03136A0-E41A-4EFA-AC14-A306A7799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C0CCD3-C572-4F5E-9380-53EC77C6C7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7A021E-82FE-4338-8013-7535AD5BFD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7E2F09-BD21-4361-B330-F65531FF0FE5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7D3CF5-46DC-4328-8EAA-2100AA86A5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AF4ED5-6623-48F8-BC5B-60969D1D2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2FB49-D2CE-48AF-BB32-0A148940E3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990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0213912-AF94-474D-AA38-651E94771D93}"/>
              </a:ext>
            </a:extLst>
          </p:cNvPr>
          <p:cNvSpPr txBox="1"/>
          <p:nvPr/>
        </p:nvSpPr>
        <p:spPr>
          <a:xfrm>
            <a:off x="9428085" y="5823752"/>
            <a:ext cx="2135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沈静远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r"/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2024.09.20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3906E7B-7C8A-4148-AB21-DCAD488B4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156" y="2254189"/>
            <a:ext cx="10471688" cy="234962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06A1394-BC8A-1B4D-E719-A9C61B2D0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448" y="1420585"/>
            <a:ext cx="11617104" cy="360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01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6A96C-77C7-789F-FDC3-2845BE242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2DEF26D-D18A-6764-2E89-3D8B4D1AEC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205"/>
          <a:stretch/>
        </p:blipFill>
        <p:spPr>
          <a:xfrm>
            <a:off x="756165" y="1697693"/>
            <a:ext cx="10147097" cy="5160307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ACEB0536-478E-2CB5-0F6B-35B11204F54C}"/>
              </a:ext>
            </a:extLst>
          </p:cNvPr>
          <p:cNvGrpSpPr/>
          <p:nvPr/>
        </p:nvGrpSpPr>
        <p:grpSpPr>
          <a:xfrm>
            <a:off x="756165" y="155640"/>
            <a:ext cx="10679670" cy="1383990"/>
            <a:chOff x="383922" y="918103"/>
            <a:chExt cx="11808078" cy="153697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8862AB9-C78D-D23C-BDEA-EFF5C3B7D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03" b="82302"/>
            <a:stretch/>
          </p:blipFill>
          <p:spPr>
            <a:xfrm>
              <a:off x="383922" y="918103"/>
              <a:ext cx="11808078" cy="1536972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44C68AB-36F0-94DA-071E-F4B9F06F2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987" t="603" b="93135"/>
            <a:stretch/>
          </p:blipFill>
          <p:spPr>
            <a:xfrm>
              <a:off x="383922" y="918103"/>
              <a:ext cx="11219234" cy="563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2878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B5112-093E-8F94-2CB6-93B116BD1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D8EF11-3F53-EF17-86C4-6240156DD93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603874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>
                <a:latin typeface="Times New Roman" panose="02020603050405020304" pitchFamily="18" charset="0"/>
                <a:cs typeface="Times New Roman" panose="02020603050405020304" pitchFamily="18" charset="0"/>
              </a:rPr>
              <a:t>  The Fiat-Shamir transform of the Schnorr proof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Schnorr">
            <a:extLst>
              <a:ext uri="{FF2B5EF4-FFF2-40B4-BE49-F238E27FC236}">
                <a16:creationId xmlns:a16="http://schemas.microsoft.com/office/drawing/2014/main" id="{FDCBE30B-0200-3CB7-60B9-D0B2AB0F2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" t="9149" r="3681" b="4789"/>
          <a:stretch/>
        </p:blipFill>
        <p:spPr bwMode="auto">
          <a:xfrm>
            <a:off x="118820" y="805911"/>
            <a:ext cx="5548393" cy="283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chnorr-nizk">
            <a:extLst>
              <a:ext uri="{FF2B5EF4-FFF2-40B4-BE49-F238E27FC236}">
                <a16:creationId xmlns:a16="http://schemas.microsoft.com/office/drawing/2014/main" id="{34A79301-1A34-F9C5-5A5B-3E8A21E724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" t="5960" r="2768" b="5960"/>
          <a:stretch/>
        </p:blipFill>
        <p:spPr bwMode="auto">
          <a:xfrm>
            <a:off x="6395633" y="805911"/>
            <a:ext cx="5796367" cy="283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1AC27C35-40EC-AF6D-3276-950AE34B6900}"/>
              </a:ext>
            </a:extLst>
          </p:cNvPr>
          <p:cNvCxnSpPr>
            <a:stCxn id="4098" idx="3"/>
            <a:endCxn id="4100" idx="1"/>
          </p:cNvCxnSpPr>
          <p:nvPr/>
        </p:nvCxnSpPr>
        <p:spPr>
          <a:xfrm>
            <a:off x="5667213" y="2224006"/>
            <a:ext cx="7284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791BF20E-AF5F-21AE-D15C-D5C09150FDA5}"/>
              </a:ext>
            </a:extLst>
          </p:cNvPr>
          <p:cNvGrpSpPr/>
          <p:nvPr/>
        </p:nvGrpSpPr>
        <p:grpSpPr>
          <a:xfrm>
            <a:off x="0" y="4113375"/>
            <a:ext cx="12192000" cy="2575034"/>
            <a:chOff x="0" y="4113375"/>
            <a:chExt cx="12192000" cy="2575034"/>
          </a:xfrm>
        </p:grpSpPr>
        <p:pic>
          <p:nvPicPr>
            <p:cNvPr id="4102" name="Picture 6" descr="在这里插入图片描述">
              <a:extLst>
                <a:ext uri="{FF2B5EF4-FFF2-40B4-BE49-F238E27FC236}">
                  <a16:creationId xmlns:a16="http://schemas.microsoft.com/office/drawing/2014/main" id="{8C85B2E8-F30F-B0BC-03FE-88AD2C7180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13375"/>
              <a:ext cx="12192000" cy="2536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1B499B6-68E5-11DD-09CE-315581759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02241" y="6472509"/>
              <a:ext cx="2387600" cy="21590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E64A114-B9F5-E445-4DD7-859DE27C6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V="1">
              <a:off x="9068661" y="6380057"/>
              <a:ext cx="2387600" cy="6974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5E8547D-5868-D06E-0166-266B62D58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7162"/>
            <a:stretch/>
          </p:blipFill>
          <p:spPr>
            <a:xfrm>
              <a:off x="11561736" y="5974596"/>
              <a:ext cx="256782" cy="675603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EB12D31-8FAC-C74F-A148-DB05A8B6F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788813" y="6312397"/>
              <a:ext cx="2032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1265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10FE4-9815-C496-A324-506E90BC2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57131B-9107-0A25-C6E0-5355B1BD2C3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603874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>
                <a:latin typeface="Times New Roman" panose="02020603050405020304" pitchFamily="18" charset="0"/>
                <a:cs typeface="Times New Roman" panose="02020603050405020304" pitchFamily="18" charset="0"/>
              </a:rPr>
              <a:t>  The Fiat-Shamir transform of the Schnorr proof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6353CD-3089-E884-4DD0-7E144D1FF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060" y="814820"/>
            <a:ext cx="9817880" cy="561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571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1C864-A585-99F8-5B10-8945C43BA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F90C7CE-76BC-16BD-86C0-B36D7DB0240E}"/>
              </a:ext>
            </a:extLst>
          </p:cNvPr>
          <p:cNvSpPr txBox="1">
            <a:spLocks/>
          </p:cNvSpPr>
          <p:nvPr/>
        </p:nvSpPr>
        <p:spPr>
          <a:xfrm>
            <a:off x="0" y="283030"/>
            <a:ext cx="4506686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Content</a:t>
            </a:r>
            <a:endParaRPr kumimoji="1" lang="zh-CN" altLang="en-US" sz="3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AB483B3-3E01-5B77-8ACA-1C84E443C3D3}"/>
              </a:ext>
            </a:extLst>
          </p:cNvPr>
          <p:cNvSpPr txBox="1"/>
          <p:nvPr/>
        </p:nvSpPr>
        <p:spPr>
          <a:xfrm>
            <a:off x="5557192" y="60881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F7C5B7-BEA4-3E6D-04E0-EEDBA50576F6}"/>
              </a:ext>
            </a:extLst>
          </p:cNvPr>
          <p:cNvSpPr txBox="1"/>
          <p:nvPr/>
        </p:nvSpPr>
        <p:spPr>
          <a:xfrm>
            <a:off x="1722824" y="1151846"/>
            <a:ext cx="10123433" cy="3163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SzPct val="80000"/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Preliminaries</a:t>
            </a:r>
          </a:p>
          <a:p>
            <a:pPr marL="285750" indent="-285750">
              <a:lnSpc>
                <a:spcPct val="120000"/>
              </a:lnSpc>
              <a:buSzPct val="80000"/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Notions of NTAT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sym typeface="Arial" panose="020B0604020202020204" pitchFamily="34" charset="0"/>
              </a:rPr>
              <a:t>Accountability Notion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 err="1">
                <a:latin typeface="Arial" panose="020B0604020202020204" pitchFamily="34" charset="0"/>
                <a:sym typeface="Arial" panose="020B0604020202020204" pitchFamily="34" charset="0"/>
              </a:rPr>
              <a:t>Unlinkability</a:t>
            </a:r>
            <a:r>
              <a:rPr lang="en-US" altLang="zh-CN" sz="2400" dirty="0">
                <a:latin typeface="Arial" panose="020B0604020202020204" pitchFamily="34" charset="0"/>
                <a:sym typeface="Arial" panose="020B0604020202020204" pitchFamily="34" charset="0"/>
              </a:rPr>
              <a:t> Notion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sym typeface="Arial" panose="020B0604020202020204" pitchFamily="34" charset="0"/>
              </a:rPr>
              <a:t>Non-Transferability Notion</a:t>
            </a:r>
          </a:p>
          <a:p>
            <a:pPr marL="285750" indent="-285750">
              <a:lnSpc>
                <a:spcPct val="120000"/>
              </a:lnSpc>
              <a:buSzPct val="80000"/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Protocol of NTAT</a:t>
            </a:r>
          </a:p>
          <a:p>
            <a:pPr marL="285750" indent="-285750">
              <a:lnSpc>
                <a:spcPct val="120000"/>
              </a:lnSpc>
              <a:buSzPct val="80000"/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Performance of NTAT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1B323C-6D57-11F4-6A1B-74E8BBAD004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13" y="1557194"/>
            <a:ext cx="759727" cy="75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598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B5B2C86-3888-4991-85D0-005381B6EE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772400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A framework for non-transferable anonymous tokens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DCE1D02-FADE-F183-8407-64D838C41DFB}"/>
              </a:ext>
            </a:extLst>
          </p:cNvPr>
          <p:cNvGrpSpPr/>
          <p:nvPr/>
        </p:nvGrpSpPr>
        <p:grpSpPr>
          <a:xfrm>
            <a:off x="0" y="867742"/>
            <a:ext cx="6411397" cy="5374986"/>
            <a:chOff x="152400" y="803564"/>
            <a:chExt cx="5880966" cy="484851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18554AAE-1488-0A59-65E6-E34A4FF9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0" r="2068"/>
            <a:stretch/>
          </p:blipFill>
          <p:spPr>
            <a:xfrm>
              <a:off x="152400" y="803564"/>
              <a:ext cx="5624945" cy="4294331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51FB24B-DCDD-A23C-E961-D5C651092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483" t="1566" r="-1483" b="90357"/>
            <a:stretch/>
          </p:blipFill>
          <p:spPr>
            <a:xfrm>
              <a:off x="505980" y="5097895"/>
              <a:ext cx="5527386" cy="554181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AA7F2F5C-1C4A-70BF-05F1-E59B6EDED1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228"/>
          <a:stretch/>
        </p:blipFill>
        <p:spPr>
          <a:xfrm>
            <a:off x="6258296" y="512029"/>
            <a:ext cx="5747657" cy="633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7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52A04-61EA-45A2-8B1B-877E1420F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B6F423E0-BB9B-F5D4-3724-6D740E1A289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772400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A framework for non-transferable anonymous tokens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7EEC4E4-CE00-342A-8C2B-822D7CE792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171"/>
          <a:stretch/>
        </p:blipFill>
        <p:spPr>
          <a:xfrm>
            <a:off x="2033577" y="5218414"/>
            <a:ext cx="8124844" cy="1480089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0B1F0921-87CA-A70A-CEB6-E9418BE71D99}"/>
              </a:ext>
            </a:extLst>
          </p:cNvPr>
          <p:cNvGrpSpPr/>
          <p:nvPr/>
        </p:nvGrpSpPr>
        <p:grpSpPr>
          <a:xfrm>
            <a:off x="2558845" y="-729436"/>
            <a:ext cx="7074309" cy="5670145"/>
            <a:chOff x="122904" y="-714687"/>
            <a:chExt cx="7182594" cy="5690398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CFF17B4-3787-49D6-5EAE-D1ABF480F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904" y="1716064"/>
              <a:ext cx="7182594" cy="3259647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9EDCE099-418E-FD01-C2B5-34CC7C031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-56263" b="56263"/>
            <a:stretch/>
          </p:blipFill>
          <p:spPr>
            <a:xfrm>
              <a:off x="122904" y="-714687"/>
              <a:ext cx="7182594" cy="24307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8670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437B3-5635-3986-7BAC-26203FAA8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51DCA284-538E-3904-6B8A-AD4D0C4ECE7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772400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Accountability Notion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255B57-424D-66FF-9C3E-66D1117D9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802" y="890432"/>
            <a:ext cx="9112396" cy="537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13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1A1CC-B4E6-238C-96CB-5BCE637EA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8C1B4726-2C48-D6D2-2039-907E0DFF869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772400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one-more unforgeability (OMUF)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45B344F-CE19-BD94-9390-D834BAED76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5781" b="11894"/>
          <a:stretch/>
        </p:blipFill>
        <p:spPr>
          <a:xfrm>
            <a:off x="217201" y="623880"/>
            <a:ext cx="6699793" cy="10856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1169422-5763-F646-A76D-32D78D5DF7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7004"/>
          <a:stretch/>
        </p:blipFill>
        <p:spPr>
          <a:xfrm>
            <a:off x="2694264" y="1709499"/>
            <a:ext cx="3858515" cy="51485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9AD3E4D-6592-09AA-5853-3A585D5D32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320"/>
          <a:stretch/>
        </p:blipFill>
        <p:spPr>
          <a:xfrm>
            <a:off x="6552779" y="1586482"/>
            <a:ext cx="3479813" cy="527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65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78C68-4F17-A980-8AD3-9C3EB8E86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39E3A6B-4251-ECBB-1D8C-6C3A6BD2D54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772400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request unforgeability (RUF)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DEA971-79CA-308D-64C5-33FA900AA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80" y="674914"/>
            <a:ext cx="6504039" cy="10564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FE64F39-BFD0-E469-357E-95C45A5779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049"/>
          <a:stretch/>
        </p:blipFill>
        <p:spPr>
          <a:xfrm>
            <a:off x="2918337" y="1731408"/>
            <a:ext cx="6355326" cy="514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49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DE4B8-9D0C-C3EC-E57A-D7F6E2238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1A2D200-7C31-5313-21D7-98127D6F20B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772400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>
                <a:latin typeface="Times New Roman" panose="02020603050405020304" pitchFamily="18" charset="0"/>
                <a:cs typeface="Times New Roman" panose="02020603050405020304" pitchFamily="18" charset="0"/>
              </a:rPr>
              <a:t>  Unlinkability Notion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35978B1-6716-280E-F163-189459264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" y="2408032"/>
            <a:ext cx="6125805" cy="20419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43F430E-29BA-CD93-B9E6-75CA5CB291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45"/>
          <a:stretch/>
        </p:blipFill>
        <p:spPr>
          <a:xfrm>
            <a:off x="6131783" y="337457"/>
            <a:ext cx="5725920" cy="642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60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B5B2C86-3888-4991-85D0-005381B6EE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506686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kumimoji="1" lang="zh-CN" altLang="en-US" sz="3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6AA0CDE-C795-49B6-A3FC-FA9FD9957AA8}"/>
              </a:ext>
            </a:extLst>
          </p:cNvPr>
          <p:cNvSpPr txBox="1"/>
          <p:nvPr/>
        </p:nvSpPr>
        <p:spPr>
          <a:xfrm>
            <a:off x="5557192" y="60881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FB5935D-5CF7-4679-A563-2F018430BCFF}"/>
              </a:ext>
            </a:extLst>
          </p:cNvPr>
          <p:cNvSpPr/>
          <p:nvPr/>
        </p:nvSpPr>
        <p:spPr>
          <a:xfrm>
            <a:off x="9084694" y="4293110"/>
            <a:ext cx="40105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防止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共享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321924-3F32-5C13-EE57-9144E9A9B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52" y="886792"/>
            <a:ext cx="8468565" cy="538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41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C8529-8A11-AA3F-08B2-AA488B7FD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97CBA1F-C267-2EAD-2C2A-E69C55658FE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772400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Non-Transferability Notion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B3FB66-205A-81B7-5CF9-FB108D6A9B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00" r="2350" b="47693"/>
          <a:stretch/>
        </p:blipFill>
        <p:spPr>
          <a:xfrm>
            <a:off x="197685" y="2658133"/>
            <a:ext cx="6891040" cy="329240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A95DAFF-0D53-25F6-EAD4-6A58BAD98C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4599"/>
          <a:stretch/>
        </p:blipFill>
        <p:spPr>
          <a:xfrm>
            <a:off x="1662905" y="1325100"/>
            <a:ext cx="8866189" cy="51884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513C73D-0087-7E31-54A8-9A91C8DFF4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00" t="53567" r="36782"/>
          <a:stretch/>
        </p:blipFill>
        <p:spPr>
          <a:xfrm>
            <a:off x="7420600" y="2658133"/>
            <a:ext cx="4573715" cy="303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06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FCC9B-20F8-8799-F9E3-91D05742A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27A016B-8238-8C61-8C4E-5B7F9227507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772400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Non-Transferability Notion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C40613B-2ECD-E1EE-CCA3-D3254941A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855" y="3736192"/>
            <a:ext cx="7824885" cy="28783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9BC761B-30CF-2EC0-B12A-ACE48A89F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495" y="705394"/>
            <a:ext cx="8643009" cy="279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23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090DC-C407-497B-9ECE-66F434E5A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88DA19C-B19D-D9FA-6AF9-41CA4B4B9D34}"/>
              </a:ext>
            </a:extLst>
          </p:cNvPr>
          <p:cNvSpPr txBox="1">
            <a:spLocks/>
          </p:cNvSpPr>
          <p:nvPr/>
        </p:nvSpPr>
        <p:spPr>
          <a:xfrm>
            <a:off x="0" y="283030"/>
            <a:ext cx="4506686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Content</a:t>
            </a:r>
            <a:endParaRPr kumimoji="1" lang="zh-CN" altLang="en-US" sz="3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00067E2-477A-2F46-28C8-909BFE3100B1}"/>
              </a:ext>
            </a:extLst>
          </p:cNvPr>
          <p:cNvSpPr txBox="1"/>
          <p:nvPr/>
        </p:nvSpPr>
        <p:spPr>
          <a:xfrm>
            <a:off x="5557192" y="60881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ED06A0-FCB4-A4FE-ECBC-10A0A08BB9FD}"/>
              </a:ext>
            </a:extLst>
          </p:cNvPr>
          <p:cNvSpPr txBox="1"/>
          <p:nvPr/>
        </p:nvSpPr>
        <p:spPr>
          <a:xfrm>
            <a:off x="1722824" y="1151846"/>
            <a:ext cx="10123433" cy="3163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SzPct val="80000"/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Preliminaries</a:t>
            </a:r>
          </a:p>
          <a:p>
            <a:pPr marL="285750" indent="-285750">
              <a:lnSpc>
                <a:spcPct val="120000"/>
              </a:lnSpc>
              <a:buSzPct val="80000"/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Notions of NTAT</a:t>
            </a:r>
          </a:p>
          <a:p>
            <a:pPr marL="285750" indent="-285750">
              <a:lnSpc>
                <a:spcPct val="120000"/>
              </a:lnSpc>
              <a:buSzPct val="80000"/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Protocol of NTAT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sym typeface="Arial" panose="020B0604020202020204" pitchFamily="34" charset="0"/>
              </a:rPr>
              <a:t>Setup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sym typeface="Arial" panose="020B0604020202020204" pitchFamily="34" charset="0"/>
              </a:rPr>
              <a:t>Issuance protocol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sym typeface="Arial" panose="020B0604020202020204" pitchFamily="34" charset="0"/>
              </a:rPr>
              <a:t>Redeem protocol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SzPct val="80000"/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Performance of NTAT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AEBAEB-7809-025F-D1AC-C7EFEE9FDD0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33" y="1973866"/>
            <a:ext cx="759727" cy="75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779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8836C-6038-ACA9-6785-9226F1B6A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8411843-F403-FD86-9A0D-CF555500763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772400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Setup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037D11-849A-089D-0C41-AEE58A185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494" y="674914"/>
            <a:ext cx="8993434" cy="12420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12543AD-F660-865C-1B67-460FAAFD7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071" y="2160128"/>
            <a:ext cx="8899857" cy="469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222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C0F13-041F-09D8-24C4-9F9CC573C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55BAB7-249A-B3A9-E4FA-67EA623233B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772400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Issuance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1F3959D-39A0-BBE2-FECC-FFCA7BB67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429" y="476794"/>
            <a:ext cx="9539141" cy="63812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E60DE7C-B937-F21A-1FB7-01D42CF76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520" y="5633274"/>
            <a:ext cx="2651759" cy="747932"/>
          </a:xfrm>
          <a:prstGeom prst="rect">
            <a:avLst/>
          </a:prstGeom>
        </p:spPr>
      </p:pic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C3026AE0-A449-3247-5BE3-BFD80B11980D}"/>
              </a:ext>
            </a:extLst>
          </p:cNvPr>
          <p:cNvCxnSpPr/>
          <p:nvPr/>
        </p:nvCxnSpPr>
        <p:spPr>
          <a:xfrm flipH="1">
            <a:off x="5090160" y="6065520"/>
            <a:ext cx="1005839" cy="31568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02D135B8-AAF9-241E-DBBF-3BCB0C22199A}"/>
              </a:ext>
            </a:extLst>
          </p:cNvPr>
          <p:cNvSpPr/>
          <p:nvPr/>
        </p:nvSpPr>
        <p:spPr>
          <a:xfrm>
            <a:off x="2375066" y="2185061"/>
            <a:ext cx="261256" cy="368134"/>
          </a:xfrm>
          <a:prstGeom prst="rect">
            <a:avLst/>
          </a:prstGeom>
          <a:solidFill>
            <a:schemeClr val="accent4">
              <a:alpha val="50171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4504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C174E-0FC1-D2B0-B76E-54C16AC89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5F0A6584-11EA-4E8B-3724-A53C9B8F099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772400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Issuance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E89561-B53E-528A-8520-7058FAFCF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111" y="804334"/>
            <a:ext cx="8284082" cy="21882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A7F5A5A-A147-4EED-15DA-8C0D7BD82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899" y="3310247"/>
            <a:ext cx="8227561" cy="294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63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181A4-1EB6-F973-04A8-E3747FE66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E969062-EDEB-928C-30A7-C3FED8C0DD1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772400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Issuance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A0E4672-CF8E-E87D-75E6-4957FBE92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722" y="735529"/>
            <a:ext cx="8805738" cy="24766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D9E03E0-C27F-1B43-F404-7B380F61A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722" y="3272758"/>
            <a:ext cx="9097737" cy="303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36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3588D-778B-D129-3935-C595DF9F8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E765AB6-5D16-AF54-6D74-F2B35392832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772400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Redeem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508228-B5D5-1BD3-9E08-109C5DA26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246" y="674914"/>
            <a:ext cx="9319506" cy="48452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53FE779-5A47-A27B-2C36-C33E51294ADA}"/>
                  </a:ext>
                </a:extLst>
              </p:cNvPr>
              <p:cNvSpPr txBox="1"/>
              <p:nvPr/>
            </p:nvSpPr>
            <p:spPr>
              <a:xfrm>
                <a:off x="2167649" y="5453432"/>
                <a:ext cx="7856699" cy="1046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4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kumimoji="1" lang="en-US" altLang="zh-CN" sz="24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𝑍𝐾𝑃𝑜𝐾</m:t>
                      </m:r>
                      <m:d>
                        <m:dPr>
                          <m:ctrlPr>
                            <a:rPr kumimoji="1" lang="en-US" altLang="zh-CN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zh-CN" sz="2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kumimoji="1" lang="en-US" altLang="zh-CN" sz="2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kumimoji="1" lang="en-US" altLang="zh-CN" sz="2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kumimoji="1" lang="en-US" altLang="zh-CN" sz="2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kumimoji="1" lang="en-US" altLang="zh-CN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kumimoji="1" lang="en-US" altLang="zh-CN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kumimoji="1" lang="en-US" altLang="zh-CN" sz="24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sz="24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sz="24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kumimoji="1" lang="en-US" altLang="zh-CN" sz="24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kumimoji="1" lang="en-US" altLang="zh-CN" sz="24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kumimoji="1" lang="en-US" altLang="zh-CN" sz="24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kumimoji="1" lang="zh-CN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53FE779-5A47-A27B-2C36-C33E51294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49" y="5453432"/>
                <a:ext cx="7856699" cy="10468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F16A0D56-5CD0-6C42-9B1F-B753A1C3AF8A}"/>
              </a:ext>
            </a:extLst>
          </p:cNvPr>
          <p:cNvCxnSpPr>
            <a:cxnSpLocks/>
          </p:cNvCxnSpPr>
          <p:nvPr/>
        </p:nvCxnSpPr>
        <p:spPr>
          <a:xfrm flipV="1">
            <a:off x="4714504" y="2042556"/>
            <a:ext cx="1852551" cy="18406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6C5F86DE-1B6B-4AE8-04D1-F84A9EDCE6AF}"/>
              </a:ext>
            </a:extLst>
          </p:cNvPr>
          <p:cNvCxnSpPr>
            <a:cxnSpLocks/>
          </p:cNvCxnSpPr>
          <p:nvPr/>
        </p:nvCxnSpPr>
        <p:spPr>
          <a:xfrm flipH="1">
            <a:off x="5545777" y="3336966"/>
            <a:ext cx="1021278" cy="8787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FE4BC9E0-098D-5F8B-0C71-57CC3F5C6090}"/>
              </a:ext>
            </a:extLst>
          </p:cNvPr>
          <p:cNvCxnSpPr>
            <a:cxnSpLocks/>
          </p:cNvCxnSpPr>
          <p:nvPr/>
        </p:nvCxnSpPr>
        <p:spPr>
          <a:xfrm flipV="1">
            <a:off x="5545777" y="3883231"/>
            <a:ext cx="1330036" cy="12460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84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F76F7-7C86-FCE1-DDFA-975821C66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16F400C-83A5-4F75-3428-4F5CFFF6B989}"/>
              </a:ext>
            </a:extLst>
          </p:cNvPr>
          <p:cNvSpPr txBox="1">
            <a:spLocks/>
          </p:cNvSpPr>
          <p:nvPr/>
        </p:nvSpPr>
        <p:spPr>
          <a:xfrm>
            <a:off x="0" y="283030"/>
            <a:ext cx="4506686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Content</a:t>
            </a:r>
            <a:endParaRPr kumimoji="1" lang="zh-CN" altLang="en-US" sz="3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EC492C-BFD8-5324-5C90-7F0AC07E94ED}"/>
              </a:ext>
            </a:extLst>
          </p:cNvPr>
          <p:cNvSpPr txBox="1"/>
          <p:nvPr/>
        </p:nvSpPr>
        <p:spPr>
          <a:xfrm>
            <a:off x="5557192" y="60881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D474CC2-E9E0-E2B6-204D-148BEE2F8CF5}"/>
              </a:ext>
            </a:extLst>
          </p:cNvPr>
          <p:cNvSpPr txBox="1"/>
          <p:nvPr/>
        </p:nvSpPr>
        <p:spPr>
          <a:xfrm>
            <a:off x="1722824" y="1151846"/>
            <a:ext cx="10123433" cy="1824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SzPct val="80000"/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Preliminaries</a:t>
            </a:r>
          </a:p>
          <a:p>
            <a:pPr marL="285750" indent="-285750">
              <a:lnSpc>
                <a:spcPct val="120000"/>
              </a:lnSpc>
              <a:buSzPct val="80000"/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Notions of NTAT</a:t>
            </a:r>
          </a:p>
          <a:p>
            <a:pPr marL="285750" indent="-285750">
              <a:lnSpc>
                <a:spcPct val="120000"/>
              </a:lnSpc>
              <a:buSzPct val="80000"/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Protocol of NTAT</a:t>
            </a:r>
          </a:p>
          <a:p>
            <a:pPr marL="285750" indent="-285750">
              <a:lnSpc>
                <a:spcPct val="120000"/>
              </a:lnSpc>
              <a:buSzPct val="80000"/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Performance of NTAT</a:t>
            </a:r>
            <a:endParaRPr lang="zh-CN" altLang="en-US" sz="24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796D18-2DF1-A281-EEB9-C477520D46F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12" y="2411748"/>
            <a:ext cx="759727" cy="75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2359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8A1FA-A439-B084-8613-FCF32653E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FEE8B4FF-03A8-9D23-665E-827923B2935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772400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Performance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D887CDE-3679-E07C-675D-238EB4DE80A7}"/>
              </a:ext>
            </a:extLst>
          </p:cNvPr>
          <p:cNvGrpSpPr/>
          <p:nvPr/>
        </p:nvGrpSpPr>
        <p:grpSpPr>
          <a:xfrm>
            <a:off x="0" y="1499961"/>
            <a:ext cx="6282048" cy="3858078"/>
            <a:chOff x="3307443" y="2554597"/>
            <a:chExt cx="5359400" cy="314811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17981874-108F-0E7E-AB87-58058C226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90087"/>
            <a:stretch/>
          </p:blipFill>
          <p:spPr>
            <a:xfrm>
              <a:off x="3307443" y="2554597"/>
              <a:ext cx="5359400" cy="331107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0121A30-A373-8E4A-B8ED-3380B9D00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5661"/>
            <a:stretch/>
          </p:blipFill>
          <p:spPr>
            <a:xfrm>
              <a:off x="3307443" y="2885704"/>
              <a:ext cx="5359400" cy="2817008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5C2EAB9-430D-A94E-84A8-43BFCE7689B7}"/>
              </a:ext>
            </a:extLst>
          </p:cNvPr>
          <p:cNvGrpSpPr/>
          <p:nvPr/>
        </p:nvGrpSpPr>
        <p:grpSpPr>
          <a:xfrm>
            <a:off x="6377049" y="1826548"/>
            <a:ext cx="5814951" cy="3204903"/>
            <a:chOff x="6388924" y="1051916"/>
            <a:chExt cx="5545777" cy="3348141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088CED1-291E-1E91-6732-28E5C62EA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" r="36172" b="92140"/>
            <a:stretch/>
          </p:blipFill>
          <p:spPr>
            <a:xfrm>
              <a:off x="7096611" y="1051916"/>
              <a:ext cx="3754276" cy="367088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778AE8E-953F-80F2-1F09-47D0495C9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42379" r="5714"/>
            <a:stretch/>
          </p:blipFill>
          <p:spPr>
            <a:xfrm>
              <a:off x="6388924" y="1708825"/>
              <a:ext cx="5545777" cy="26912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9666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CB4C3-0293-645B-77CE-CE06633A4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54C641B-6926-0A8C-8D1D-3AF1B4A733E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506686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</a:t>
            </a:r>
            <a:endParaRPr kumimoji="1" lang="zh-CN" altLang="en-US" sz="3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982C99D-ED4E-77E7-7166-78E5189484AA}"/>
              </a:ext>
            </a:extLst>
          </p:cNvPr>
          <p:cNvSpPr txBox="1"/>
          <p:nvPr/>
        </p:nvSpPr>
        <p:spPr>
          <a:xfrm>
            <a:off x="5557192" y="60881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C2CD785-1252-C7CA-A883-029D0949E2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16"/>
          <a:stretch/>
        </p:blipFill>
        <p:spPr>
          <a:xfrm>
            <a:off x="84759" y="757953"/>
            <a:ext cx="5796059" cy="58623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049A2EC-E2D7-3C84-DF33-8D4D0A26A6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529"/>
          <a:stretch/>
        </p:blipFill>
        <p:spPr>
          <a:xfrm>
            <a:off x="5965577" y="1120491"/>
            <a:ext cx="5961380" cy="509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100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E3BFB-5EF5-AAD2-14A1-F7B5EAE42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B22D728-069A-A096-38BA-B2D40F5475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772400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Performance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F7E2C62-6456-AB64-620F-D3A7A4EBD543}"/>
              </a:ext>
            </a:extLst>
          </p:cNvPr>
          <p:cNvGrpSpPr/>
          <p:nvPr/>
        </p:nvGrpSpPr>
        <p:grpSpPr>
          <a:xfrm>
            <a:off x="0" y="1497168"/>
            <a:ext cx="6198132" cy="4272567"/>
            <a:chOff x="3473450" y="2277093"/>
            <a:chExt cx="5245100" cy="342999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56A1F04F-1DA9-96F0-DDAF-0F532D4E5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91802"/>
            <a:stretch/>
          </p:blipFill>
          <p:spPr>
            <a:xfrm>
              <a:off x="3473450" y="2277093"/>
              <a:ext cx="5245100" cy="299852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9DCD7908-47D8-A774-0A0B-EA1B02846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4421"/>
            <a:stretch/>
          </p:blipFill>
          <p:spPr>
            <a:xfrm>
              <a:off x="3473450" y="2576945"/>
              <a:ext cx="5245100" cy="3130138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4C8973C-CAF1-D4B5-EA8F-7689AA3120EF}"/>
              </a:ext>
            </a:extLst>
          </p:cNvPr>
          <p:cNvGrpSpPr/>
          <p:nvPr/>
        </p:nvGrpSpPr>
        <p:grpSpPr>
          <a:xfrm>
            <a:off x="6198132" y="2688349"/>
            <a:ext cx="5993868" cy="1857893"/>
            <a:chOff x="6198132" y="2688349"/>
            <a:chExt cx="5993868" cy="1857893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56EE7FAD-8296-A5B3-CDC0-84EA321E2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-267" r="53612" b="87445"/>
            <a:stretch/>
          </p:blipFill>
          <p:spPr>
            <a:xfrm>
              <a:off x="7730089" y="2688349"/>
              <a:ext cx="2827820" cy="355367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22486AC-4656-7992-431A-A3C2348CA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675" t="47537"/>
            <a:stretch/>
          </p:blipFill>
          <p:spPr>
            <a:xfrm>
              <a:off x="6198132" y="3092176"/>
              <a:ext cx="5993868" cy="14540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71144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58AE2E-A78A-4588-A157-C571D2424142}"/>
              </a:ext>
            </a:extLst>
          </p:cNvPr>
          <p:cNvSpPr txBox="1"/>
          <p:nvPr/>
        </p:nvSpPr>
        <p:spPr>
          <a:xfrm>
            <a:off x="3567953" y="2505670"/>
            <a:ext cx="505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THANK YOU!</a:t>
            </a:r>
            <a:endParaRPr lang="zh-CN" altLang="en-US" sz="4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3FC0532-5FF6-4351-B356-1AB1A338F3C7}"/>
              </a:ext>
            </a:extLst>
          </p:cNvPr>
          <p:cNvSpPr txBox="1"/>
          <p:nvPr/>
        </p:nvSpPr>
        <p:spPr>
          <a:xfrm>
            <a:off x="3121891" y="3462147"/>
            <a:ext cx="6096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1863320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B4459-330C-D18A-1C1E-43EE3F9B1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75AA10F-F517-7CFF-E1AC-D03687C4E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423"/>
            <a:ext cx="6568315" cy="545675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2393D8F-F15C-EB98-EF51-E1C0974C2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13684"/>
            <a:ext cx="6096000" cy="437817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D6B6CD1-90C7-B070-8D63-4D0CA4853953}"/>
              </a:ext>
            </a:extLst>
          </p:cNvPr>
          <p:cNvSpPr/>
          <p:nvPr/>
        </p:nvSpPr>
        <p:spPr>
          <a:xfrm>
            <a:off x="1087179" y="1450966"/>
            <a:ext cx="728742" cy="274803"/>
          </a:xfrm>
          <a:prstGeom prst="rect">
            <a:avLst/>
          </a:prstGeom>
          <a:solidFill>
            <a:schemeClr val="accent4">
              <a:alpha val="50171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530B14C-E5BF-1501-6662-42B7DCBDF07E}"/>
              </a:ext>
            </a:extLst>
          </p:cNvPr>
          <p:cNvSpPr/>
          <p:nvPr/>
        </p:nvSpPr>
        <p:spPr>
          <a:xfrm>
            <a:off x="6468400" y="2685191"/>
            <a:ext cx="1671047" cy="315586"/>
          </a:xfrm>
          <a:prstGeom prst="rect">
            <a:avLst/>
          </a:prstGeom>
          <a:solidFill>
            <a:schemeClr val="accent4">
              <a:alpha val="50171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363B791C-CE62-B4A5-38F8-6BA3F4A8EAC7}"/>
              </a:ext>
            </a:extLst>
          </p:cNvPr>
          <p:cNvCxnSpPr>
            <a:cxnSpLocks/>
          </p:cNvCxnSpPr>
          <p:nvPr/>
        </p:nvCxnSpPr>
        <p:spPr>
          <a:xfrm>
            <a:off x="6134637" y="526423"/>
            <a:ext cx="0" cy="5694073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550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B628A-D76D-5BA7-DEC0-C18670A4B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A3EC36F-6358-EF67-2F63-70682D666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85" y="816736"/>
            <a:ext cx="6324046" cy="482421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A885A51-8C17-30FA-F919-135F7B6DC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461" y="1572616"/>
            <a:ext cx="5867099" cy="3648694"/>
          </a:xfrm>
          <a:prstGeom prst="rect">
            <a:avLst/>
          </a:prstGeom>
        </p:spPr>
      </p:pic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8718DA51-C94E-5461-9DD9-47E2B24DD256}"/>
              </a:ext>
            </a:extLst>
          </p:cNvPr>
          <p:cNvCxnSpPr>
            <a:cxnSpLocks/>
          </p:cNvCxnSpPr>
          <p:nvPr/>
        </p:nvCxnSpPr>
        <p:spPr>
          <a:xfrm>
            <a:off x="6332634" y="581963"/>
            <a:ext cx="0" cy="5694073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7281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DA543-30A4-375F-EE10-F6E43EEF5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17135BE-A4B4-58BE-0B80-DF313FBA9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537" y="220329"/>
            <a:ext cx="8222087" cy="663767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62277E8-BD8F-EE86-A9D4-13CD893DED67}"/>
              </a:ext>
            </a:extLst>
          </p:cNvPr>
          <p:cNvSpPr txBox="1"/>
          <p:nvPr/>
        </p:nvSpPr>
        <p:spPr>
          <a:xfrm>
            <a:off x="124497" y="2136338"/>
            <a:ext cx="3867954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Our NTAT does not protect against an </a:t>
            </a:r>
            <a:r>
              <a:rPr kumimoji="1" lang="en-US" altLang="zh-CN" sz="2000" b="1" dirty="0">
                <a:solidFill>
                  <a:srgbClr val="C00000"/>
                </a:solidFill>
              </a:rPr>
              <a:t>identity leasing attack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 malicious client could upload their secret key to a trusted platform  which would implement a secure transaction: a temporary usage of the identity against payment.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58593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2F1C3-4886-7ED6-325B-E67DDA2B3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D22DA0A-F8DC-883D-48CE-B2EA57276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537" y="271517"/>
            <a:ext cx="8838925" cy="631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009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7E639-1082-C146-251C-1F0C71E45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80752571-8732-8BD3-486E-C591FA1FA5C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506686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Result</a:t>
            </a:r>
            <a:endParaRPr kumimoji="1" lang="zh-CN" altLang="en-US" sz="3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FD7808D-CCAE-D2DC-2929-0DE10DD969D2}"/>
              </a:ext>
            </a:extLst>
          </p:cNvPr>
          <p:cNvSpPr txBox="1"/>
          <p:nvPr/>
        </p:nvSpPr>
        <p:spPr>
          <a:xfrm>
            <a:off x="5557192" y="60881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817856-B118-542F-59B3-5A2318F5F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343" y="757953"/>
            <a:ext cx="7398642" cy="555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387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B5B2C86-3888-4991-85D0-005381B6EE89}"/>
              </a:ext>
            </a:extLst>
          </p:cNvPr>
          <p:cNvSpPr txBox="1">
            <a:spLocks/>
          </p:cNvSpPr>
          <p:nvPr/>
        </p:nvSpPr>
        <p:spPr>
          <a:xfrm>
            <a:off x="0" y="283030"/>
            <a:ext cx="4506686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Content</a:t>
            </a:r>
            <a:endParaRPr kumimoji="1" lang="zh-CN" altLang="en-US" sz="3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6AA0CDE-C795-49B6-A3FC-FA9FD9957AA8}"/>
              </a:ext>
            </a:extLst>
          </p:cNvPr>
          <p:cNvSpPr txBox="1"/>
          <p:nvPr/>
        </p:nvSpPr>
        <p:spPr>
          <a:xfrm>
            <a:off x="5557192" y="60881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3982CC-1118-40B4-8361-863F172C657C}"/>
              </a:ext>
            </a:extLst>
          </p:cNvPr>
          <p:cNvSpPr txBox="1"/>
          <p:nvPr/>
        </p:nvSpPr>
        <p:spPr>
          <a:xfrm>
            <a:off x="1722824" y="1151846"/>
            <a:ext cx="10123433" cy="4049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SzPct val="80000"/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Preliminaries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sym typeface="Arial" panose="020B0604020202020204" pitchFamily="34" charset="0"/>
              </a:rPr>
              <a:t>Anonymous Credentials (AC)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sym typeface="Arial" panose="020B0604020202020204" pitchFamily="34" charset="0"/>
              </a:rPr>
              <a:t>Keyed-Verification Anonymous Credentials (KVAC)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sym typeface="Arial" panose="020B0604020202020204" pitchFamily="34" charset="0"/>
              </a:rPr>
              <a:t>Anonymous Tokens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sym typeface="Arial" panose="020B0604020202020204" pitchFamily="34" charset="0"/>
              </a:rPr>
              <a:t>Message Authentication Code(MAC)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sym typeface="Arial" panose="020B0604020202020204" pitchFamily="34" charset="0"/>
              </a:rPr>
              <a:t>The Fiat-Shamir transform of the </a:t>
            </a:r>
            <a:r>
              <a:rPr lang="en-US" altLang="zh-CN" sz="2400" dirty="0" err="1">
                <a:latin typeface="Arial" panose="020B0604020202020204" pitchFamily="34" charset="0"/>
                <a:sym typeface="Arial" panose="020B0604020202020204" pitchFamily="34" charset="0"/>
              </a:rPr>
              <a:t>Schnorr</a:t>
            </a:r>
            <a:r>
              <a:rPr lang="en-US" altLang="zh-CN" sz="2400" dirty="0">
                <a:latin typeface="Arial" panose="020B0604020202020204" pitchFamily="34" charset="0"/>
                <a:sym typeface="Arial" panose="020B0604020202020204" pitchFamily="34" charset="0"/>
              </a:rPr>
              <a:t> proof</a:t>
            </a:r>
          </a:p>
          <a:p>
            <a:pPr marL="285750" indent="-285750">
              <a:lnSpc>
                <a:spcPct val="120000"/>
              </a:lnSpc>
              <a:buSzPct val="80000"/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Notions of NTAT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SzPct val="80000"/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Protocol of NTAT</a:t>
            </a:r>
          </a:p>
          <a:p>
            <a:pPr marL="285750" indent="-285750">
              <a:lnSpc>
                <a:spcPct val="120000"/>
              </a:lnSpc>
              <a:buSzPct val="80000"/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Performance of NTAT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C8C8BD-0C78-4EA2-816F-1A3D9F73658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13" y="1099994"/>
            <a:ext cx="759727" cy="75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71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B5B2C86-3888-4991-85D0-005381B6EE89}"/>
              </a:ext>
            </a:extLst>
          </p:cNvPr>
          <p:cNvSpPr txBox="1">
            <a:spLocks/>
          </p:cNvSpPr>
          <p:nvPr/>
        </p:nvSpPr>
        <p:spPr>
          <a:xfrm>
            <a:off x="0" y="14017"/>
            <a:ext cx="9603874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Anonymous credentials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0741A5F-B72A-A759-CA05-2119C7FC2729}"/>
              </a:ext>
            </a:extLst>
          </p:cNvPr>
          <p:cNvGrpSpPr/>
          <p:nvPr/>
        </p:nvGrpSpPr>
        <p:grpSpPr>
          <a:xfrm>
            <a:off x="1615749" y="1830789"/>
            <a:ext cx="7622160" cy="4783606"/>
            <a:chOff x="1615749" y="1830789"/>
            <a:chExt cx="7622160" cy="4783606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62B62283-0A6B-4472-B6FC-26B9554F00A1}"/>
                </a:ext>
              </a:extLst>
            </p:cNvPr>
            <p:cNvGrpSpPr/>
            <p:nvPr/>
          </p:nvGrpSpPr>
          <p:grpSpPr>
            <a:xfrm>
              <a:off x="1615749" y="2152804"/>
              <a:ext cx="1147341" cy="1547451"/>
              <a:chOff x="2134444" y="1729544"/>
              <a:chExt cx="1147341" cy="1547451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48765263-AA85-4842-A872-B09C7DA405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34444" y="1729544"/>
                <a:ext cx="1147341" cy="1147341"/>
              </a:xfrm>
              <a:prstGeom prst="rect">
                <a:avLst/>
              </a:prstGeom>
            </p:spPr>
          </p:pic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EA0322F-E2F6-462E-843C-987056C2653A}"/>
                  </a:ext>
                </a:extLst>
              </p:cNvPr>
              <p:cNvSpPr txBox="1"/>
              <p:nvPr/>
            </p:nvSpPr>
            <p:spPr>
              <a:xfrm>
                <a:off x="2186745" y="2876885"/>
                <a:ext cx="104273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User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2ACB4A94-611B-494A-9C22-26C2381A45C9}"/>
                </a:ext>
              </a:extLst>
            </p:cNvPr>
            <p:cNvGrpSpPr/>
            <p:nvPr/>
          </p:nvGrpSpPr>
          <p:grpSpPr>
            <a:xfrm>
              <a:off x="4784043" y="5066944"/>
              <a:ext cx="1147341" cy="1547451"/>
              <a:chOff x="2134444" y="1729544"/>
              <a:chExt cx="1147341" cy="1547451"/>
            </a:xfrm>
          </p:grpSpPr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A8E4ED4C-33E4-48E2-A4B8-3320D6B9AB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34444" y="1729544"/>
                <a:ext cx="1147341" cy="1147341"/>
              </a:xfrm>
              <a:prstGeom prst="rect">
                <a:avLst/>
              </a:prstGeom>
            </p:spPr>
          </p:pic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13DDA2F-6522-4204-AA5F-3E723BB07C6A}"/>
                  </a:ext>
                </a:extLst>
              </p:cNvPr>
              <p:cNvSpPr txBox="1"/>
              <p:nvPr/>
            </p:nvSpPr>
            <p:spPr>
              <a:xfrm>
                <a:off x="2186745" y="2876885"/>
                <a:ext cx="104273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Verifier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7D4C7341-2771-440B-BDDD-9CB024B7F9AE}"/>
                </a:ext>
              </a:extLst>
            </p:cNvPr>
            <p:cNvGrpSpPr/>
            <p:nvPr/>
          </p:nvGrpSpPr>
          <p:grpSpPr>
            <a:xfrm>
              <a:off x="8090568" y="2061898"/>
              <a:ext cx="1147341" cy="1547451"/>
              <a:chOff x="2134444" y="1729544"/>
              <a:chExt cx="1147341" cy="1547451"/>
            </a:xfrm>
          </p:grpSpPr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21E8BA0E-3A61-4BA0-804B-226EE60AEE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34444" y="1729544"/>
                <a:ext cx="1147341" cy="1147341"/>
              </a:xfrm>
              <a:prstGeom prst="rect">
                <a:avLst/>
              </a:prstGeom>
            </p:spPr>
          </p:pic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AD869F0-D3F6-45B7-8AB9-808E99EA26BB}"/>
                  </a:ext>
                </a:extLst>
              </p:cNvPr>
              <p:cNvSpPr txBox="1"/>
              <p:nvPr/>
            </p:nvSpPr>
            <p:spPr>
              <a:xfrm>
                <a:off x="2186745" y="2876885"/>
                <a:ext cx="104273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Issuer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99565325-41EB-4845-A067-F55A96D596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0780" y="2742516"/>
              <a:ext cx="453456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40DBCAE6-81A3-4A70-A0AC-78DFB7FCD141}"/>
                </a:ext>
              </a:extLst>
            </p:cNvPr>
            <p:cNvCxnSpPr>
              <a:cxnSpLocks/>
            </p:cNvCxnSpPr>
            <p:nvPr/>
          </p:nvCxnSpPr>
          <p:spPr>
            <a:xfrm>
              <a:off x="2272007" y="3904730"/>
              <a:ext cx="2374342" cy="174830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50AEA60F-D496-4E21-80F2-841CEE090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8344" y="3797735"/>
              <a:ext cx="904568" cy="904568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853D82E1-63F2-4935-9975-82CCC1F81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9819" y="1830789"/>
              <a:ext cx="962609" cy="962609"/>
            </a:xfrm>
            <a:prstGeom prst="rect">
              <a:avLst/>
            </a:prstGeom>
          </p:spPr>
        </p:pic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E1A79206-0AD9-FCCE-BAFD-686C08D19674}"/>
              </a:ext>
            </a:extLst>
          </p:cNvPr>
          <p:cNvSpPr txBox="1"/>
          <p:nvPr/>
        </p:nvSpPr>
        <p:spPr>
          <a:xfrm>
            <a:off x="3810628" y="1488565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/>
              <a:t>Attr</a:t>
            </a:r>
            <a:r>
              <a:rPr kumimoji="1" lang="en-US" altLang="zh-CN" b="1" dirty="0"/>
              <a:t> = [state = "NY", age = 34]</a:t>
            </a:r>
            <a:endParaRPr kumimoji="1" lang="zh-CN" altLang="en-US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D8E1E7-B18D-33C4-A633-768091E28475}"/>
              </a:ext>
            </a:extLst>
          </p:cNvPr>
          <p:cNvSpPr txBox="1"/>
          <p:nvPr/>
        </p:nvSpPr>
        <p:spPr>
          <a:xfrm>
            <a:off x="4512359" y="1110024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(issuance phase)</a:t>
            </a:r>
            <a:endParaRPr kumimoji="1" lang="zh-CN" altLang="en-US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104B91A-84F3-A582-46B0-F35F6B5A2CF3}"/>
              </a:ext>
            </a:extLst>
          </p:cNvPr>
          <p:cNvSpPr txBox="1"/>
          <p:nvPr/>
        </p:nvSpPr>
        <p:spPr>
          <a:xfrm>
            <a:off x="2490399" y="4941480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(show phase).</a:t>
            </a:r>
            <a:endParaRPr kumimoji="1" lang="zh-CN" altLang="en-US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93A650F-BE38-E3CD-A8EB-FFBED43138EC}"/>
              </a:ext>
            </a:extLst>
          </p:cNvPr>
          <p:cNvSpPr txBox="1"/>
          <p:nvPr/>
        </p:nvSpPr>
        <p:spPr>
          <a:xfrm>
            <a:off x="4391662" y="4115484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state = "NY" ∧ age ≥ 18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193840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13099-C67E-F021-21F6-D06974CD3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2020A081-DBEF-ADF3-E8C7-C8D4C9152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750" y="337338"/>
            <a:ext cx="9832500" cy="618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5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F55D1-EBD6-4648-E6C2-9D8BEFA72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C33F13C-F224-1E9F-2D32-1A18B7E7D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473" y="293416"/>
            <a:ext cx="9923053" cy="627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05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在这里插入图片描述">
            <a:extLst>
              <a:ext uri="{FF2B5EF4-FFF2-40B4-BE49-F238E27FC236}">
                <a16:creationId xmlns:a16="http://schemas.microsoft.com/office/drawing/2014/main" id="{CACB9477-1AD7-4B96-D74E-A79C8ADF1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50" y="831850"/>
            <a:ext cx="8394700" cy="519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795D620-A4B8-0F4E-72C2-DD51B32739A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603874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Message Authentication Code(MAC)</a:t>
            </a:r>
          </a:p>
        </p:txBody>
      </p:sp>
    </p:spTree>
    <p:extLst>
      <p:ext uri="{BB962C8B-B14F-4D97-AF65-F5344CB8AC3E}">
        <p14:creationId xmlns:p14="http://schemas.microsoft.com/office/powerpoint/2010/main" val="3949011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13516</TotalTime>
  <Words>539</Words>
  <Application>Microsoft Macintosh PowerPoint</Application>
  <PresentationFormat>宽屏</PresentationFormat>
  <Paragraphs>83</Paragraphs>
  <Slides>35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3" baseType="lpstr">
      <vt:lpstr>等线</vt:lpstr>
      <vt:lpstr>等线 Light</vt:lpstr>
      <vt:lpstr>微软雅黑</vt:lpstr>
      <vt:lpstr>Arial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dell-Yurin</dc:creator>
  <cp:lastModifiedBy>y800</cp:lastModifiedBy>
  <cp:revision>1225</cp:revision>
  <dcterms:created xsi:type="dcterms:W3CDTF">2022-06-19T01:52:44Z</dcterms:created>
  <dcterms:modified xsi:type="dcterms:W3CDTF">2024-09-19T11:28:53Z</dcterms:modified>
</cp:coreProperties>
</file>